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53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E76C5D0-FC92-46F2-8473-C732C3A19C9E}" type="datetimeFigureOut">
              <a:rPr lang="en-AU" smtClean="0"/>
              <a:t>11/06/2023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66203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E76C5D0-FC92-46F2-8473-C732C3A19C9E}" type="datetimeFigureOut">
              <a:rPr lang="en-AU" smtClean="0"/>
              <a:t>11/06/2023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124927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E76C5D0-FC92-46F2-8473-C732C3A19C9E}" type="datetimeFigureOut">
              <a:rPr lang="en-AU" smtClean="0"/>
              <a:t>11/06/2023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385881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E76C5D0-FC92-46F2-8473-C732C3A19C9E}" type="datetimeFigureOut">
              <a:rPr lang="en-AU" smtClean="0"/>
              <a:t>11/06/2023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304943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76C5D0-FC92-46F2-8473-C732C3A19C9E}" type="datetimeFigureOut">
              <a:rPr lang="en-AU" smtClean="0"/>
              <a:t>11/06/2023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122402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E76C5D0-FC92-46F2-8473-C732C3A19C9E}" type="datetimeFigureOut">
              <a:rPr lang="en-AU" smtClean="0"/>
              <a:t>11/06/2023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168261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E76C5D0-FC92-46F2-8473-C732C3A19C9E}" type="datetimeFigureOut">
              <a:rPr lang="en-AU" smtClean="0"/>
              <a:t>11/06/2023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356963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E76C5D0-FC92-46F2-8473-C732C3A19C9E}" type="datetimeFigureOut">
              <a:rPr lang="en-AU" smtClean="0"/>
              <a:t>11/06/2023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334451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C5D0-FC92-46F2-8473-C732C3A19C9E}" type="datetimeFigureOut">
              <a:rPr lang="en-AU" smtClean="0"/>
              <a:t>11/06/2023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396825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76C5D0-FC92-46F2-8473-C732C3A19C9E}" type="datetimeFigureOut">
              <a:rPr lang="en-AU" smtClean="0"/>
              <a:t>11/06/2023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363740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76C5D0-FC92-46F2-8473-C732C3A19C9E}" type="datetimeFigureOut">
              <a:rPr lang="en-AU" smtClean="0"/>
              <a:t>11/06/2023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3A0588-359A-4092-A3C3-788AC4C44F0E}" type="slidenum">
              <a:rPr lang="en-AU" smtClean="0"/>
              <a:t>‹#›</a:t>
            </a:fld>
            <a:endParaRPr lang="en-AU"/>
          </a:p>
        </p:txBody>
      </p:sp>
    </p:spTree>
    <p:extLst>
      <p:ext uri="{BB962C8B-B14F-4D97-AF65-F5344CB8AC3E}">
        <p14:creationId xmlns:p14="http://schemas.microsoft.com/office/powerpoint/2010/main" val="332140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C5D0-FC92-46F2-8473-C732C3A19C9E}" type="datetimeFigureOut">
              <a:rPr lang="en-AU" smtClean="0"/>
              <a:t>11/06/2023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A0588-359A-4092-A3C3-788AC4C44F0E}" type="slidenum">
              <a:rPr lang="en-AU" smtClean="0"/>
              <a:t>‹#›</a:t>
            </a:fld>
            <a:endParaRPr lang="en-AU"/>
          </a:p>
        </p:txBody>
      </p:sp>
    </p:spTree>
    <p:extLst>
      <p:ext uri="{BB962C8B-B14F-4D97-AF65-F5344CB8AC3E}">
        <p14:creationId xmlns:p14="http://schemas.microsoft.com/office/powerpoint/2010/main" val="336886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ist nature landscape clouds sun rays sunset sunlight aerial view Divinity  wallpaper | 1600x900 | 1031769 | WallpaperUP"/>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1415" y="8317"/>
            <a:ext cx="12155657"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8703" y="1044021"/>
            <a:ext cx="5368506" cy="4640083"/>
          </a:xfrm>
        </p:spPr>
        <p:txBody>
          <a:bodyPr anchor="t">
            <a:normAutofit fontScale="90000"/>
          </a:bodyPr>
          <a:lstStyle/>
          <a:p>
            <a:pPr>
              <a:lnSpc>
                <a:spcPct val="100000"/>
              </a:lnSpc>
            </a:pPr>
            <a:r>
              <a:rPr lang="en-US" b="1" dirty="0" smtClean="0">
                <a:solidFill>
                  <a:schemeClr val="bg1"/>
                </a:solidFill>
              </a:rPr>
              <a:t>Colossians </a:t>
            </a:r>
            <a:br>
              <a:rPr lang="en-US" b="1" dirty="0" smtClean="0">
                <a:solidFill>
                  <a:schemeClr val="bg1"/>
                </a:solidFill>
              </a:rPr>
            </a:br>
            <a:r>
              <a:rPr lang="en-US" sz="3600" b="1" dirty="0" smtClean="0">
                <a:solidFill>
                  <a:schemeClr val="bg1"/>
                </a:solidFill>
              </a:rPr>
              <a:t>A glorious reminder of everything Christ did for us in conquering sin and death. It shows His supremacy over all things, explaining what our godly response should be. </a:t>
            </a:r>
            <a:endParaRPr lang="en-AU" sz="3600" b="1" dirty="0">
              <a:solidFill>
                <a:schemeClr val="bg1"/>
              </a:solidFill>
            </a:endParaRPr>
          </a:p>
        </p:txBody>
      </p:sp>
    </p:spTree>
    <p:extLst>
      <p:ext uri="{BB962C8B-B14F-4D97-AF65-F5344CB8AC3E}">
        <p14:creationId xmlns:p14="http://schemas.microsoft.com/office/powerpoint/2010/main" val="42951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1104984" cy="1325563"/>
          </a:xfrm>
        </p:spPr>
        <p:txBody>
          <a:bodyPr/>
          <a:lstStyle/>
          <a:p>
            <a:r>
              <a:rPr lang="en-US" dirty="0" smtClean="0"/>
              <a:t>5/5 He is “the firstborn from the dead”(18b)</a:t>
            </a:r>
            <a:endParaRPr lang="en-AU" dirty="0"/>
          </a:p>
        </p:txBody>
      </p:sp>
      <p:sp>
        <p:nvSpPr>
          <p:cNvPr id="4" name="Content Placeholder 3"/>
          <p:cNvSpPr>
            <a:spLocks noGrp="1"/>
          </p:cNvSpPr>
          <p:nvPr>
            <p:ph idx="1"/>
          </p:nvPr>
        </p:nvSpPr>
        <p:spPr/>
        <p:txBody>
          <a:bodyPr>
            <a:normAutofit/>
          </a:bodyPr>
          <a:lstStyle/>
          <a:p>
            <a:r>
              <a:rPr lang="en-US" dirty="0" smtClean="0"/>
              <a:t>This time “firstborn” refers to sequence. </a:t>
            </a:r>
            <a:endParaRPr lang="en-US" dirty="0" smtClean="0"/>
          </a:p>
          <a:p>
            <a:r>
              <a:rPr lang="en-US" dirty="0" smtClean="0"/>
              <a:t>Jesus </a:t>
            </a:r>
            <a:r>
              <a:rPr lang="en-US" dirty="0" smtClean="0"/>
              <a:t>was the first one to be </a:t>
            </a:r>
            <a:r>
              <a:rPr lang="en-US" dirty="0" smtClean="0"/>
              <a:t>resurrected.</a:t>
            </a:r>
          </a:p>
          <a:p>
            <a:r>
              <a:rPr lang="en-US" dirty="0" smtClean="0"/>
              <a:t>He </a:t>
            </a:r>
            <a:r>
              <a:rPr lang="en-US" dirty="0" smtClean="0"/>
              <a:t>is the reason resurrection is possible for all of us.</a:t>
            </a:r>
          </a:p>
          <a:p>
            <a:r>
              <a:rPr lang="en-US" dirty="0" smtClean="0"/>
              <a:t>Jesus is supreme, first, the center – and we must live accordingly. </a:t>
            </a:r>
          </a:p>
        </p:txBody>
      </p:sp>
    </p:spTree>
    <p:extLst>
      <p:ext uri="{BB962C8B-B14F-4D97-AF65-F5344CB8AC3E}">
        <p14:creationId xmlns:p14="http://schemas.microsoft.com/office/powerpoint/2010/main" val="416536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1104984" cy="1325563"/>
          </a:xfrm>
        </p:spPr>
        <p:txBody>
          <a:bodyPr/>
          <a:lstStyle/>
          <a:p>
            <a:endParaRPr lang="en-AU" dirty="0"/>
          </a:p>
        </p:txBody>
      </p:sp>
      <p:sp>
        <p:nvSpPr>
          <p:cNvPr id="4" name="Content Placeholder 3"/>
          <p:cNvSpPr>
            <a:spLocks noGrp="1"/>
          </p:cNvSpPr>
          <p:nvPr>
            <p:ph idx="1"/>
          </p:nvPr>
        </p:nvSpPr>
        <p:spPr/>
        <p:txBody>
          <a:bodyPr>
            <a:normAutofit/>
          </a:bodyPr>
          <a:lstStyle/>
          <a:p>
            <a:pPr marL="0" indent="0">
              <a:buNone/>
            </a:pPr>
            <a:r>
              <a:rPr lang="en-GB" dirty="0" smtClean="0"/>
              <a:t>“So</a:t>
            </a:r>
            <a:r>
              <a:rPr lang="en-GB" dirty="0"/>
              <a:t>, is Jesus the </a:t>
            </a:r>
            <a:r>
              <a:rPr lang="en-GB" dirty="0" err="1"/>
              <a:t>center</a:t>
            </a:r>
            <a:r>
              <a:rPr lang="en-GB" dirty="0"/>
              <a:t> of your life? Is He the point from which all things are directed and to which all things are focused? To put Jesus at the </a:t>
            </a:r>
            <a:r>
              <a:rPr lang="en-GB" dirty="0" err="1"/>
              <a:t>center</a:t>
            </a:r>
            <a:r>
              <a:rPr lang="en-GB" dirty="0"/>
              <a:t> doesn’t mean you have to go be a monk up in the hills and get rid of every other aspect of your life – it means everything in your life begins to orbit around </a:t>
            </a:r>
            <a:r>
              <a:rPr lang="en-GB"/>
              <a:t>Jesus</a:t>
            </a:r>
            <a:r>
              <a:rPr lang="en-GB" smtClean="0"/>
              <a:t>.”</a:t>
            </a:r>
            <a:endParaRPr lang="en-GB" dirty="0" smtClean="0"/>
          </a:p>
          <a:p>
            <a:pPr marL="0" indent="0">
              <a:buNone/>
            </a:pPr>
            <a:endParaRPr lang="en-AU" dirty="0"/>
          </a:p>
          <a:p>
            <a:pPr marL="0" indent="0" algn="ctr">
              <a:buNone/>
            </a:pPr>
            <a:r>
              <a:rPr lang="en-GB" sz="6000" dirty="0" smtClean="0"/>
              <a:t>What Is the </a:t>
            </a:r>
            <a:r>
              <a:rPr lang="en-GB" sz="6000" dirty="0" err="1" smtClean="0"/>
              <a:t>Center</a:t>
            </a:r>
            <a:r>
              <a:rPr lang="en-GB" sz="6000" dirty="0" smtClean="0"/>
              <a:t> of Your Life?</a:t>
            </a:r>
            <a:endParaRPr lang="en-US" sz="6000" dirty="0" smtClean="0"/>
          </a:p>
        </p:txBody>
      </p:sp>
    </p:spTree>
    <p:extLst>
      <p:ext uri="{BB962C8B-B14F-4D97-AF65-F5344CB8AC3E}">
        <p14:creationId xmlns:p14="http://schemas.microsoft.com/office/powerpoint/2010/main" val="237498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Colossians 1: 15:20 Who is Jesus?</a:t>
            </a:r>
            <a:endParaRPr lang="en-AU" dirty="0"/>
          </a:p>
        </p:txBody>
      </p:sp>
      <p:sp>
        <p:nvSpPr>
          <p:cNvPr id="4" name="Content Placeholder 3"/>
          <p:cNvSpPr>
            <a:spLocks noGrp="1"/>
          </p:cNvSpPr>
          <p:nvPr>
            <p:ph idx="1"/>
          </p:nvPr>
        </p:nvSpPr>
        <p:spPr/>
        <p:txBody>
          <a:bodyPr/>
          <a:lstStyle/>
          <a:p>
            <a:pPr marL="0" indent="0">
              <a:buNone/>
            </a:pPr>
            <a:r>
              <a:rPr lang="en-GB" dirty="0"/>
              <a:t>15 The Son is the image of the invisible God, the firstborn over all creation. 16 For in him all things were created: things in heaven and on earth, visible and invisible, whether thrones or powers or rulers or authorities; all things have been created through him and for him. 17 He is before all things, and in him all things hold together. 18 And he is the head of the body, the church; he is the beginning and the firstborn from among the dead, so that in everything he might have the supremacy. 19 For God was pleased to have all his fullness dwell in him, 20 and through him to reconcile to himself all things, whether things on earth or things in heaven, by making peace through his blood, shed on the cross.</a:t>
            </a:r>
            <a:endParaRPr lang="en-AU" dirty="0"/>
          </a:p>
          <a:p>
            <a:endParaRPr lang="en-AU" dirty="0"/>
          </a:p>
        </p:txBody>
      </p:sp>
    </p:spTree>
    <p:extLst>
      <p:ext uri="{BB962C8B-B14F-4D97-AF65-F5344CB8AC3E}">
        <p14:creationId xmlns:p14="http://schemas.microsoft.com/office/powerpoint/2010/main" val="180010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1076432" cy="1325563"/>
          </a:xfrm>
        </p:spPr>
        <p:txBody>
          <a:bodyPr/>
          <a:lstStyle/>
          <a:p>
            <a:r>
              <a:rPr lang="en-US" dirty="0" smtClean="0"/>
              <a:t>1/5. Jesus is the image of the invisible God (15a)</a:t>
            </a:r>
            <a:endParaRPr lang="en-AU" dirty="0"/>
          </a:p>
        </p:txBody>
      </p:sp>
      <p:sp>
        <p:nvSpPr>
          <p:cNvPr id="4" name="Content Placeholder 3"/>
          <p:cNvSpPr>
            <a:spLocks noGrp="1"/>
          </p:cNvSpPr>
          <p:nvPr>
            <p:ph idx="1"/>
          </p:nvPr>
        </p:nvSpPr>
        <p:spPr/>
        <p:txBody>
          <a:bodyPr/>
          <a:lstStyle/>
          <a:p>
            <a:pPr marL="514350" indent="-514350">
              <a:buFont typeface="+mj-lt"/>
              <a:buAutoNum type="alphaUcPeriod"/>
            </a:pPr>
            <a:r>
              <a:rPr lang="en-US" dirty="0" smtClean="0"/>
              <a:t>He became the </a:t>
            </a:r>
            <a:r>
              <a:rPr lang="en-US" b="1" dirty="0" smtClean="0">
                <a:solidFill>
                  <a:srgbClr val="FF0000"/>
                </a:solidFill>
              </a:rPr>
              <a:t>visible</a:t>
            </a:r>
            <a:r>
              <a:rPr lang="en-US" dirty="0" smtClean="0"/>
              <a:t> image of an invisible God (Manifestation)</a:t>
            </a:r>
          </a:p>
          <a:p>
            <a:pPr marL="514350" indent="-514350">
              <a:buFont typeface="+mj-lt"/>
              <a:buAutoNum type="alphaUcPeriod"/>
            </a:pPr>
            <a:endParaRPr lang="en-US" dirty="0"/>
          </a:p>
          <a:p>
            <a:pPr marL="0" indent="0">
              <a:buNone/>
            </a:pPr>
            <a:r>
              <a:rPr lang="en-US" dirty="0" smtClean="0"/>
              <a:t>Then God said, “Let us make man in our image, after our likeness. And let them have dominion over the fish of the sea and over the birds of the heavens and over the livestock and over all the earth and over every creeping thing that creeps on the earth.” Genesis 1:26</a:t>
            </a:r>
            <a:endParaRPr lang="en-AU" dirty="0"/>
          </a:p>
        </p:txBody>
      </p:sp>
    </p:spTree>
    <p:extLst>
      <p:ext uri="{BB962C8B-B14F-4D97-AF65-F5344CB8AC3E}">
        <p14:creationId xmlns:p14="http://schemas.microsoft.com/office/powerpoint/2010/main" val="309962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948416" cy="1325563"/>
          </a:xfrm>
        </p:spPr>
        <p:txBody>
          <a:bodyPr/>
          <a:lstStyle/>
          <a:p>
            <a:r>
              <a:rPr lang="en-US" dirty="0" smtClean="0"/>
              <a:t>1/5 Jesus is the image of the invisible God (15a)</a:t>
            </a:r>
            <a:endParaRPr lang="en-AU" dirty="0"/>
          </a:p>
        </p:txBody>
      </p:sp>
      <p:sp>
        <p:nvSpPr>
          <p:cNvPr id="4" name="Content Placeholder 3"/>
          <p:cNvSpPr>
            <a:spLocks noGrp="1"/>
          </p:cNvSpPr>
          <p:nvPr>
            <p:ph idx="1"/>
          </p:nvPr>
        </p:nvSpPr>
        <p:spPr/>
        <p:txBody>
          <a:bodyPr/>
          <a:lstStyle/>
          <a:p>
            <a:pPr marL="514350" indent="-514350">
              <a:buFont typeface="+mj-lt"/>
              <a:buAutoNum type="alphaUcPeriod" startAt="2"/>
            </a:pPr>
            <a:r>
              <a:rPr lang="en-US" dirty="0" smtClean="0"/>
              <a:t>Jesus </a:t>
            </a:r>
            <a:r>
              <a:rPr lang="en-US" b="1" dirty="0" smtClean="0">
                <a:solidFill>
                  <a:srgbClr val="FF0000"/>
                </a:solidFill>
              </a:rPr>
              <a:t>represented</a:t>
            </a:r>
            <a:r>
              <a:rPr lang="en-US" dirty="0" smtClean="0"/>
              <a:t> God perfectly (Representation).</a:t>
            </a:r>
            <a:endParaRPr lang="en-US" dirty="0"/>
          </a:p>
          <a:p>
            <a:pPr marL="0" indent="0">
              <a:buNone/>
            </a:pPr>
            <a:endParaRPr lang="en-US" dirty="0" smtClean="0"/>
          </a:p>
          <a:p>
            <a:pPr marL="0" indent="0">
              <a:buNone/>
            </a:pPr>
            <a:r>
              <a:rPr lang="en-US" dirty="0" smtClean="0"/>
              <a:t>That which was from the beginning, which we have heard, which we have seen with our eyes, which we looked upon and have touched with our hands, concerning the word of life … 1 John 1:1</a:t>
            </a:r>
          </a:p>
        </p:txBody>
      </p:sp>
    </p:spTree>
    <p:extLst>
      <p:ext uri="{BB962C8B-B14F-4D97-AF65-F5344CB8AC3E}">
        <p14:creationId xmlns:p14="http://schemas.microsoft.com/office/powerpoint/2010/main" val="208384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875264" cy="1325563"/>
          </a:xfrm>
        </p:spPr>
        <p:txBody>
          <a:bodyPr/>
          <a:lstStyle/>
          <a:p>
            <a:r>
              <a:rPr lang="en-US" dirty="0" smtClean="0"/>
              <a:t>1/5 Jesus is the image of the invisible God (15a)</a:t>
            </a:r>
            <a:endParaRPr lang="en-AU" dirty="0"/>
          </a:p>
        </p:txBody>
      </p:sp>
      <p:sp>
        <p:nvSpPr>
          <p:cNvPr id="4" name="Content Placeholder 3"/>
          <p:cNvSpPr>
            <a:spLocks noGrp="1"/>
          </p:cNvSpPr>
          <p:nvPr>
            <p:ph idx="1"/>
          </p:nvPr>
        </p:nvSpPr>
        <p:spPr/>
        <p:txBody>
          <a:bodyPr/>
          <a:lstStyle/>
          <a:p>
            <a:pPr marL="514350" indent="-514350">
              <a:buFont typeface="+mj-lt"/>
              <a:buAutoNum type="alphaUcPeriod" startAt="3"/>
            </a:pPr>
            <a:r>
              <a:rPr lang="en-US" dirty="0" smtClean="0"/>
              <a:t>He </a:t>
            </a:r>
            <a:r>
              <a:rPr lang="en-US" b="1" dirty="0" smtClean="0">
                <a:solidFill>
                  <a:srgbClr val="FF0000"/>
                </a:solidFill>
              </a:rPr>
              <a:t>resembled</a:t>
            </a:r>
            <a:r>
              <a:rPr lang="en-US" dirty="0" smtClean="0"/>
              <a:t> God in all His qualities (Resemblance)</a:t>
            </a:r>
          </a:p>
          <a:p>
            <a:pPr marL="0" indent="0">
              <a:buNone/>
            </a:pPr>
            <a:endParaRPr lang="en-US" dirty="0" smtClean="0"/>
          </a:p>
          <a:p>
            <a:pPr marL="0" indent="0">
              <a:buNone/>
            </a:pPr>
            <a:r>
              <a:rPr lang="en-US" dirty="0" smtClean="0"/>
              <a:t>He is the radiance of the glory of God and the exact imprint of his nature, and he upholds the universe by the word of his power. After making purification for sins, he sat down at the right hand of the Majesty on high … Hebrews 1:3</a:t>
            </a:r>
          </a:p>
        </p:txBody>
      </p:sp>
    </p:spTree>
    <p:extLst>
      <p:ext uri="{BB962C8B-B14F-4D97-AF65-F5344CB8AC3E}">
        <p14:creationId xmlns:p14="http://schemas.microsoft.com/office/powerpoint/2010/main" val="366747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939272" cy="1325563"/>
          </a:xfrm>
        </p:spPr>
        <p:txBody>
          <a:bodyPr/>
          <a:lstStyle/>
          <a:p>
            <a:r>
              <a:rPr lang="en-US" dirty="0" smtClean="0"/>
              <a:t>1/5 Jesus is the image of the invisible God (15a)</a:t>
            </a:r>
            <a:endParaRPr lang="en-AU" dirty="0"/>
          </a:p>
        </p:txBody>
      </p:sp>
      <p:sp>
        <p:nvSpPr>
          <p:cNvPr id="4" name="Content Placeholder 3"/>
          <p:cNvSpPr>
            <a:spLocks noGrp="1"/>
          </p:cNvSpPr>
          <p:nvPr>
            <p:ph idx="1"/>
          </p:nvPr>
        </p:nvSpPr>
        <p:spPr/>
        <p:txBody>
          <a:bodyPr/>
          <a:lstStyle/>
          <a:p>
            <a:pPr marL="514350" indent="-514350">
              <a:buFont typeface="+mj-lt"/>
              <a:buAutoNum type="alphaUcPeriod" startAt="4"/>
            </a:pPr>
            <a:r>
              <a:rPr lang="en-US" dirty="0" smtClean="0"/>
              <a:t>More than visible, physical and resemblance, He </a:t>
            </a:r>
            <a:r>
              <a:rPr lang="en-US" b="1" dirty="0" smtClean="0">
                <a:solidFill>
                  <a:srgbClr val="FF0000"/>
                </a:solidFill>
              </a:rPr>
              <a:t>interacted</a:t>
            </a:r>
            <a:r>
              <a:rPr lang="en-US" dirty="0" smtClean="0"/>
              <a:t> (Communication)</a:t>
            </a:r>
          </a:p>
          <a:p>
            <a:pPr marL="0" indent="0">
              <a:buNone/>
            </a:pPr>
            <a:endParaRPr lang="en-US" dirty="0" smtClean="0"/>
          </a:p>
          <a:p>
            <a:pPr marL="0" indent="0">
              <a:buNone/>
            </a:pPr>
            <a:r>
              <a:rPr lang="en-US" dirty="0" smtClean="0"/>
              <a:t>In the beginning was the Word, and the Word was with God, and the Word was God. … And the Word became flesh and dwelt among us, and we have seen his glory, glory as of the only Son from the Father, full of grace and truth. John 1:1,14</a:t>
            </a:r>
          </a:p>
        </p:txBody>
      </p:sp>
    </p:spTree>
    <p:extLst>
      <p:ext uri="{BB962C8B-B14F-4D97-AF65-F5344CB8AC3E}">
        <p14:creationId xmlns:p14="http://schemas.microsoft.com/office/powerpoint/2010/main" val="310773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2/5 He is “the firstborn of all creation” (15b)</a:t>
            </a:r>
            <a:endParaRPr lang="en-AU" dirty="0"/>
          </a:p>
        </p:txBody>
      </p:sp>
      <p:sp>
        <p:nvSpPr>
          <p:cNvPr id="4" name="Content Placeholder 3"/>
          <p:cNvSpPr>
            <a:spLocks noGrp="1"/>
          </p:cNvSpPr>
          <p:nvPr>
            <p:ph idx="1"/>
          </p:nvPr>
        </p:nvSpPr>
        <p:spPr/>
        <p:txBody>
          <a:bodyPr/>
          <a:lstStyle/>
          <a:p>
            <a:r>
              <a:rPr lang="en-GB" dirty="0"/>
              <a:t>R</a:t>
            </a:r>
            <a:r>
              <a:rPr lang="en-GB" dirty="0" smtClean="0"/>
              <a:t>efers </a:t>
            </a:r>
            <a:r>
              <a:rPr lang="en-GB" dirty="0"/>
              <a:t>to His position as supreme over all creation, not that He was created first. </a:t>
            </a:r>
            <a:endParaRPr lang="en-GB" dirty="0" smtClean="0"/>
          </a:p>
          <a:p>
            <a:r>
              <a:rPr lang="en-GB" dirty="0" smtClean="0"/>
              <a:t>Everything </a:t>
            </a:r>
            <a:r>
              <a:rPr lang="en-GB" dirty="0"/>
              <a:t>is beneath Jesus in value and glory, as in verse 16: “For by him all things were created … all things were created through him and for him.” </a:t>
            </a:r>
            <a:endParaRPr lang="en-GB" dirty="0" smtClean="0"/>
          </a:p>
          <a:p>
            <a:r>
              <a:rPr lang="en-GB" dirty="0" smtClean="0"/>
              <a:t>To </a:t>
            </a:r>
            <a:r>
              <a:rPr lang="en-GB" dirty="0"/>
              <a:t>put anything on the same level with Jesus </a:t>
            </a:r>
            <a:r>
              <a:rPr lang="en-GB" dirty="0" smtClean="0"/>
              <a:t>is </a:t>
            </a:r>
            <a:r>
              <a:rPr lang="en-GB" dirty="0" smtClean="0"/>
              <a:t>sin.</a:t>
            </a:r>
            <a:endParaRPr lang="en-AU" dirty="0"/>
          </a:p>
          <a:p>
            <a:endParaRPr lang="en-US" dirty="0" smtClean="0"/>
          </a:p>
        </p:txBody>
      </p:sp>
    </p:spTree>
    <p:extLst>
      <p:ext uri="{BB962C8B-B14F-4D97-AF65-F5344CB8AC3E}">
        <p14:creationId xmlns:p14="http://schemas.microsoft.com/office/powerpoint/2010/main" val="182410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3/5 He “is before all things” (17)</a:t>
            </a:r>
            <a:endParaRPr lang="en-AU" dirty="0"/>
          </a:p>
        </p:txBody>
      </p:sp>
      <p:sp>
        <p:nvSpPr>
          <p:cNvPr id="4" name="Content Placeholder 3"/>
          <p:cNvSpPr>
            <a:spLocks noGrp="1"/>
          </p:cNvSpPr>
          <p:nvPr>
            <p:ph idx="1"/>
          </p:nvPr>
        </p:nvSpPr>
        <p:spPr/>
        <p:txBody>
          <a:bodyPr>
            <a:normAutofit/>
          </a:bodyPr>
          <a:lstStyle/>
          <a:p>
            <a:r>
              <a:rPr lang="en-US" dirty="0" smtClean="0"/>
              <a:t>Jesus takes precedent over all things both in status and in sequence.</a:t>
            </a:r>
          </a:p>
          <a:p>
            <a:r>
              <a:rPr lang="en-US" dirty="0" smtClean="0"/>
              <a:t> He is the </a:t>
            </a:r>
            <a:r>
              <a:rPr lang="en-US" dirty="0" smtClean="0"/>
              <a:t>reason </a:t>
            </a:r>
            <a:r>
              <a:rPr lang="en-US" dirty="0" smtClean="0"/>
              <a:t>for all things, “and in him all things hold together.” </a:t>
            </a:r>
          </a:p>
          <a:p>
            <a:r>
              <a:rPr lang="en-US" dirty="0" smtClean="0"/>
              <a:t>He is the core that all of reality orbits around.</a:t>
            </a:r>
          </a:p>
        </p:txBody>
      </p:sp>
    </p:spTree>
    <p:extLst>
      <p:ext uri="{BB962C8B-B14F-4D97-AF65-F5344CB8AC3E}">
        <p14:creationId xmlns:p14="http://schemas.microsoft.com/office/powerpoint/2010/main" val="334140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7512" y="365125"/>
            <a:ext cx="11524488" cy="1325563"/>
          </a:xfrm>
        </p:spPr>
        <p:txBody>
          <a:bodyPr/>
          <a:lstStyle/>
          <a:p>
            <a:r>
              <a:rPr lang="en-US" dirty="0" smtClean="0"/>
              <a:t>4/5 “He is the head of the body, the church” (18a)</a:t>
            </a:r>
            <a:endParaRPr lang="en-AU" dirty="0"/>
          </a:p>
        </p:txBody>
      </p:sp>
      <p:sp>
        <p:nvSpPr>
          <p:cNvPr id="4" name="Content Placeholder 3"/>
          <p:cNvSpPr>
            <a:spLocks noGrp="1"/>
          </p:cNvSpPr>
          <p:nvPr>
            <p:ph idx="1"/>
          </p:nvPr>
        </p:nvSpPr>
        <p:spPr/>
        <p:txBody>
          <a:bodyPr>
            <a:normAutofit/>
          </a:bodyPr>
          <a:lstStyle/>
          <a:p>
            <a:r>
              <a:rPr lang="en-US" dirty="0" smtClean="0"/>
              <a:t>Jesus is the </a:t>
            </a:r>
            <a:r>
              <a:rPr lang="en-US" dirty="0" smtClean="0"/>
              <a:t>origin and the </a:t>
            </a:r>
            <a:r>
              <a:rPr lang="en-US" dirty="0" smtClean="0"/>
              <a:t>commander of the church. </a:t>
            </a:r>
          </a:p>
          <a:p>
            <a:r>
              <a:rPr lang="en-US" dirty="0" smtClean="0"/>
              <a:t>The secret to getting a church to grow is </a:t>
            </a:r>
            <a:endParaRPr lang="en-US" dirty="0" smtClean="0"/>
          </a:p>
          <a:p>
            <a:pPr marL="357188" indent="0">
              <a:buNone/>
            </a:pPr>
            <a:r>
              <a:rPr lang="en-US" dirty="0" smtClean="0"/>
              <a:t>“</a:t>
            </a:r>
            <a:r>
              <a:rPr lang="en-US" dirty="0" smtClean="0"/>
              <a:t>holding fast to the Head, from whom the whole body, nourished and knit together through its joints and ligaments, grows with a growth that is from God” (Colossians 2:19). </a:t>
            </a:r>
          </a:p>
        </p:txBody>
      </p:sp>
    </p:spTree>
    <p:extLst>
      <p:ext uri="{BB962C8B-B14F-4D97-AF65-F5344CB8AC3E}">
        <p14:creationId xmlns:p14="http://schemas.microsoft.com/office/powerpoint/2010/main" val="3099137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824</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Colossians  A glorious reminder of everything Christ did for us in conquering sin and death. It shows His supremacy over all things, explaining what our godly response should be. </vt:lpstr>
      <vt:lpstr>Colossians 1: 15:20 Who is Jesus?</vt:lpstr>
      <vt:lpstr>1/5. Jesus is the image of the invisible God (15a)</vt:lpstr>
      <vt:lpstr>1/5 Jesus is the image of the invisible God (15a)</vt:lpstr>
      <vt:lpstr>1/5 Jesus is the image of the invisible God (15a)</vt:lpstr>
      <vt:lpstr>1/5 Jesus is the image of the invisible God (15a)</vt:lpstr>
      <vt:lpstr>2/5 He is “the firstborn of all creation” (15b)</vt:lpstr>
      <vt:lpstr>3/5 He “is before all things” (17)</vt:lpstr>
      <vt:lpstr>4/5 “He is the head of the body, the church” (18a)</vt:lpstr>
      <vt:lpstr>5/5 He is “the firstborn from the dead”(18b)</vt:lpstr>
      <vt:lpstr>PowerPoint Presentation</vt:lpstr>
    </vt:vector>
  </TitlesOfParts>
  <Company>Victoria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at the Center of our Life?</dc:title>
  <dc:creator>Philip Adams</dc:creator>
  <cp:lastModifiedBy>Philip Adams</cp:lastModifiedBy>
  <cp:revision>24</cp:revision>
  <dcterms:created xsi:type="dcterms:W3CDTF">2023-06-09T03:37:13Z</dcterms:created>
  <dcterms:modified xsi:type="dcterms:W3CDTF">2023-06-10T19:53:33Z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2023-06-09T03:37:13Z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cdee2792-0da5-4a76-bfe9-e32db06f1c3e</vt:lpwstr>
  </property>
  <property fmtid="{D5CDD505-2E9C-101B-9397-08002B2CF9AE}" pid="8" name="MSIP_Label_d7dc88d9-fa17-47eb-a208-3e66f59d50e5_ContentBits">
    <vt:lpwstr>0</vt:lpwstr>
  </property>
</Properties>
</file>